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87" r:id="rId38"/>
    <p:sldId id="258" r:id="rId9"/>
    <p:sldId id="259" r:id="rId10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2.xml"/><Relationship Id="rId39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9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0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3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C38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40080" y="1371600"/>
            <a:ext cx="60350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>
                <a:solidFill>
                  <a:srgbClr val="E7EBE6"/>
                </a:solidFill>
                <a:latin typeface="Onest"/>
              </a:rPr>
              <a:t>Медиана выдачи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>
                <a:solidFill>
                  <a:srgbClr val="E7EBE6"/>
                </a:solidFill>
                <a:latin typeface="Onest"/>
              </a:rPr>
              <a:t>вместо чек-листа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246120"/>
            <a:ext cx="57607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>
                <a:solidFill>
                  <a:srgbClr val="C2D1BE"/>
                </a:solidFill>
                <a:latin typeface="Onest"/>
              </a:rPr>
              <a:t>Что на самом деле отличает топ-20 Google: 7370 страниц против SEO-чеклиста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4892040"/>
            <a:ext cx="822960" cy="45720"/>
          </a:xfrm>
          <a:prstGeom prst="rect">
            <a:avLst/>
          </a:prstGeom>
          <a:solidFill>
            <a:srgbClr val="E4A3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51206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E7EBE6"/>
                </a:solidFill>
                <a:latin typeface="Onest"/>
              </a:rPr>
              <a:t>Станислав Кириченко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3212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>
                <a:solidFill>
                  <a:srgbClr val="C2D1BE"/>
                </a:solidFill>
                <a:latin typeface="Onest"/>
              </a:rPr>
              <a:t>SEO-специалист · sk-seo.ru</a:t>
            </a:r>
          </a:p>
        </p:txBody>
      </p:sp>
      <p:sp>
        <p:nvSpPr>
          <p:cNvPr id="8" name="Rectangle 7"/>
          <p:cNvSpPr/>
          <p:nvPr/>
        </p:nvSpPr>
        <p:spPr>
          <a:xfrm>
            <a:off x="7086600" y="1572768"/>
            <a:ext cx="4572000" cy="2404872"/>
          </a:xfrm>
          <a:prstGeom prst="rect">
            <a:avLst/>
          </a:prstGeom>
          <a:solidFill>
            <a:srgbClr val="3B5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hto-otlichaet-top-20-google-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1481328"/>
            <a:ext cx="4572000" cy="2400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95160" y="443484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000" b="1">
                <a:solidFill>
                  <a:srgbClr val="E4A38E"/>
                </a:solidFill>
                <a:latin typeface="Onest"/>
              </a:rPr>
              <a:t>160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5160" y="502920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запросов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67928" y="443484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000" b="1">
                <a:solidFill>
                  <a:srgbClr val="E4A38E"/>
                </a:solidFill>
                <a:latin typeface="Onest"/>
              </a:rPr>
              <a:t>7370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67928" y="502920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страниц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0696" y="443484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000" b="1">
                <a:solidFill>
                  <a:srgbClr val="E4A38E"/>
                </a:solidFill>
                <a:latin typeface="Onest"/>
              </a:rPr>
              <a:t>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0696" y="502920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ниш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95160" y="553212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C2D1BE"/>
                </a:solidFill>
                <a:latin typeface="Onest"/>
              </a:rPr>
              <a:t>Google · Москва · десктоп · 14.09.2026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73100"/>
            <a:ext cx="3619500" cy="48260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foto-obo-m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609600"/>
            <a:ext cx="3619500" cy="482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5626100"/>
            <a:ext cx="3619500" cy="685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6100" y="5562600"/>
            <a:ext cx="3619500" cy="68580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5664200"/>
            <a:ext cx="32639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7EBE6"/>
                </a:solidFill>
                <a:latin typeface="Onest"/>
              </a:rPr>
              <a:t>Станислав Кириченко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900" y="5943600"/>
            <a:ext cx="3263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C2D1BE"/>
                </a:solidFill>
                <a:latin typeface="Onest"/>
              </a:rPr>
              <a:t>ML SEO Tech Lead · Staurus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381000"/>
            <a:ext cx="7073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1">
                <a:solidFill>
                  <a:srgbClr val="B5462D"/>
                </a:solidFill>
                <a:latin typeface="Onest"/>
              </a:rPr>
              <a:t>КТО ГОВОРИТ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635000"/>
            <a:ext cx="7073900" cy="1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244438"/>
                </a:solidFill>
                <a:latin typeface="Onest"/>
              </a:rPr>
              <a:t>Двадцать лет в SEO: от своих проектов до enterprise и собственных инструментов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35500" y="1841500"/>
            <a:ext cx="1625600" cy="939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0" y="1778000"/>
            <a:ext cx="1625600" cy="939800"/>
          </a:xfrm>
          <a:prstGeom prst="rect">
            <a:avLst/>
          </a:prstGeom>
          <a:solidFill>
            <a:srgbClr val="F0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4400" y="1905000"/>
            <a:ext cx="13716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B5462D"/>
                </a:solidFill>
                <a:latin typeface="Onest"/>
              </a:rPr>
              <a:t>20 лет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400" y="2336800"/>
            <a:ext cx="13716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50675A"/>
                </a:solidFill>
                <a:latin typeface="Onest"/>
              </a:rPr>
              <a:t>в SEO, с 2006 года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51600" y="1841500"/>
            <a:ext cx="1625600" cy="939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88100" y="1778000"/>
            <a:ext cx="1625600" cy="939800"/>
          </a:xfrm>
          <a:prstGeom prst="rect">
            <a:avLst/>
          </a:prstGeom>
          <a:solidFill>
            <a:srgbClr val="F0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40500" y="1905000"/>
            <a:ext cx="13716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B5462D"/>
                </a:solidFill>
                <a:latin typeface="Onest"/>
              </a:rPr>
              <a:t>200+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40500" y="2336800"/>
            <a:ext cx="13716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50675A"/>
                </a:solidFill>
                <a:latin typeface="Onest"/>
              </a:rPr>
              <a:t>клиентских проектов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67700" y="1841500"/>
            <a:ext cx="1625600" cy="939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04200" y="1778000"/>
            <a:ext cx="1625600" cy="939800"/>
          </a:xfrm>
          <a:prstGeom prst="rect">
            <a:avLst/>
          </a:prstGeom>
          <a:solidFill>
            <a:srgbClr val="F0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56600" y="1905000"/>
            <a:ext cx="13716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B5462D"/>
                </a:solidFill>
                <a:latin typeface="Onest"/>
              </a:rPr>
              <a:t>108 млн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6600" y="2336800"/>
            <a:ext cx="13716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50675A"/>
                </a:solidFill>
                <a:latin typeface="Onest"/>
              </a:rPr>
              <a:t>страниц в одном аудите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83800" y="1841500"/>
            <a:ext cx="1625600" cy="939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020300" y="1778000"/>
            <a:ext cx="1625600" cy="939800"/>
          </a:xfrm>
          <a:prstGeom prst="rect">
            <a:avLst/>
          </a:prstGeom>
          <a:solidFill>
            <a:srgbClr val="F0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172700" y="1905000"/>
            <a:ext cx="13716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B5462D"/>
                </a:solidFill>
                <a:latin typeface="Onest"/>
              </a:rPr>
              <a:t>14 лет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72700" y="2336800"/>
            <a:ext cx="13716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50675A"/>
                </a:solidFill>
                <a:latin typeface="Onest"/>
              </a:rPr>
              <a:t>авторского SEO-блога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35500" y="3060700"/>
            <a:ext cx="7073900" cy="32004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72000" y="2997200"/>
            <a:ext cx="7073900" cy="3200400"/>
          </a:xfrm>
          <a:prstGeom prst="rect">
            <a:avLst/>
          </a:prstGeom>
          <a:solidFill>
            <a:srgbClr val="F0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75200" y="3225800"/>
            <a:ext cx="14986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B5462D"/>
                </a:solidFill>
                <a:latin typeface="Onest"/>
              </a:rPr>
              <a:t>ЗАКАЗЧИКИ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0000" y="3200400"/>
            <a:ext cx="5092700" cy="622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244438"/>
                </a:solidFill>
                <a:latin typeface="Onest"/>
              </a:rPr>
              <a:t>Rush Agency: Avito, Hoff, Яндекс.Бизнес, pari.ru. Tea.ru: трафик ×10, прибыль ×20. Интурист: онлайн-заказы +1300%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775200" y="3835400"/>
            <a:ext cx="6667500" cy="12700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75200" y="3975100"/>
            <a:ext cx="14986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B5462D"/>
                </a:solidFill>
                <a:latin typeface="Onest"/>
              </a:rPr>
              <a:t>СЕЙЧАС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0000" y="3949700"/>
            <a:ext cx="5092700" cy="622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244438"/>
                </a:solidFill>
                <a:latin typeface="Onest"/>
              </a:rPr>
              <a:t>ML SEO Tech Lead: AI/ML-инструменты для SEO, автоматизация, исследования выдачи на живых данных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75200" y="4584700"/>
            <a:ext cx="6667500" cy="12700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75200" y="4724400"/>
            <a:ext cx="14986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B5462D"/>
                </a:solidFill>
                <a:latin typeface="Onest"/>
              </a:rPr>
              <a:t>ОТКРЫТЫЕ ДАННЫЕ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0000" y="4699000"/>
            <a:ext cx="5092700" cy="622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244438"/>
                </a:solidFill>
                <a:latin typeface="Onest"/>
              </a:rPr>
              <a:t>Препринты на Zenodo, данные и код своих исследований в открытом доступе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75200" y="5334000"/>
            <a:ext cx="6667500" cy="12700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75200" y="5473700"/>
            <a:ext cx="14986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B5462D"/>
                </a:solidFill>
                <a:latin typeface="Onest"/>
              </a:rPr>
              <a:t>СООБЩЕСТВО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0000" y="5448300"/>
            <a:ext cx="5092700" cy="622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244438"/>
                </a:solidFill>
                <a:latin typeface="Onest"/>
              </a:rPr>
              <a:t>Блог Staurus с 2008 года, супермодератор webmasters.ru. Выступал на Digital Day Belarus и DevCom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6100" y="647700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93400" y="6477000"/>
            <a:ext cx="939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0675A"/>
                </a:solidFill>
                <a:latin typeface="Onest"/>
              </a:rPr>
              <a:t>2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ДОКЛАД В ТРЁХ МЫСЛЯХ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Топ-20 отличает охват темы. Ключи и вес страницы — нет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3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755648"/>
            <a:ext cx="3520440" cy="30632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91640"/>
            <a:ext cx="3520440" cy="30632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828800"/>
            <a:ext cx="914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5400" b="1">
                <a:solidFill>
                  <a:srgbClr val="B5462D"/>
                </a:solidFill>
                <a:latin typeface="Ones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8892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244438"/>
                </a:solidFill>
                <a:latin typeface="Onest"/>
              </a:rPr>
              <a:t>Охват 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91840"/>
            <a:ext cx="31089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50" b="0">
                <a:solidFill>
                  <a:srgbClr val="50675A"/>
                </a:solidFill>
                <a:latin typeface="Onest"/>
              </a:rPr>
              <a:t>Из всех текстовых признаков только он пережил все проверки. Ключ в title и H1 порядок мест почти не различает.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2543" y="1755648"/>
            <a:ext cx="3520440" cy="30632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79" y="1691640"/>
            <a:ext cx="3520440" cy="30632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26279" y="1828800"/>
            <a:ext cx="914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5400" b="1">
                <a:solidFill>
                  <a:srgbClr val="B5462D"/>
                </a:solidFill>
                <a:latin typeface="Ones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79" y="278892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244438"/>
                </a:solidFill>
                <a:latin typeface="Onest"/>
              </a:rPr>
              <a:t>Медиана — линейка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79" y="3291840"/>
            <a:ext cx="31089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50" b="0">
                <a:solidFill>
                  <a:srgbClr val="50675A"/>
                </a:solidFill>
                <a:latin typeface="Onest"/>
              </a:rPr>
              <a:t>Типичная страница выдачи помогает найти провалы. Порогом входа и гарантией она не служит.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1583" y="1755648"/>
            <a:ext cx="3520440" cy="30632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19" y="1691640"/>
            <a:ext cx="3520440" cy="30632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75319" y="1828800"/>
            <a:ext cx="914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5400" b="1">
                <a:solidFill>
                  <a:srgbClr val="B5462D"/>
                </a:solidFill>
                <a:latin typeface="Ones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19" y="278892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244438"/>
                </a:solidFill>
                <a:latin typeface="Onest"/>
              </a:rPr>
              <a:t>Подгоняем своё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19" y="3291840"/>
            <a:ext cx="31089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50" b="0">
                <a:solidFill>
                  <a:srgbClr val="50675A"/>
                </a:solidFill>
                <a:latin typeface="Onest"/>
              </a:rPr>
              <a:t>Что принадлежит странице (темы, вопросы), подгоняем под медиану. Что принадлежит сайту (вес, скорость), не трогаем.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5166360"/>
            <a:ext cx="11064240" cy="96012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166360"/>
            <a:ext cx="10515600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800" b="1">
                <a:solidFill>
                  <a:srgbClr val="E4A38E"/>
                </a:solidFill>
                <a:latin typeface="Onest"/>
              </a:rPr>
              <a:t>Главный посыл: </a:t>
            </a:r>
            <a:r>
              <a:rPr sz="1800" b="0">
                <a:solidFill>
                  <a:srgbClr val="E7EBE6"/>
                </a:solidFill>
                <a:latin typeface="Onest"/>
              </a:rPr>
              <a:t>если со страницей что-то не так, сверьте её с медианой выдачи и подгоните там, где это работает.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ДАННЫЕ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Что мерил и как читать цифры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4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539496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5394960" cy="4526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78308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ПАСПОРТ ЗАМЕРА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Выборка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7400" y="2194560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160 запросов, 16 ниш по десять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743200"/>
            <a:ext cx="49377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834639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Страницы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7400" y="2834639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7370 адресов, 4432 домена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383279"/>
            <a:ext cx="49377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47472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Выдача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57400" y="3474720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Google, Москва, google.ru, десктоп, 14.09.2026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4023359"/>
            <a:ext cx="49377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11480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Группы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4114800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топ-20 против позиций 21–50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4663440"/>
            <a:ext cx="49377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754879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Интент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57400" y="4754879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1228 документов, слепая оценка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5303519"/>
            <a:ext cx="49377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53949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Считали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57400" y="5394960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текст, охват темы, вопросы, техничка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64224" y="1664208"/>
            <a:ext cx="5349240" cy="35204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09360" y="1600200"/>
            <a:ext cx="5349240" cy="35204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37960" y="178308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ШКАЛА «ИЗ 100 ПАР»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2103120"/>
            <a:ext cx="4937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0">
                <a:solidFill>
                  <a:srgbClr val="50675A"/>
                </a:solidFill>
                <a:latin typeface="Onest"/>
              </a:rPr>
              <a:t>Берём две страницы одной выдачи. У какой признак больше, та стоит выше? Считаем по всем парам.</a:t>
            </a:r>
          </a:p>
        </p:txBody>
      </p:sp>
      <p:pic>
        <p:nvPicPr>
          <p:cNvPr id="30" name="Picture 29" descr="s03_s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697480"/>
            <a:ext cx="4572000" cy="17373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537960" y="4434840"/>
            <a:ext cx="4937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53,8: по охвату темы верхняя страница угадана в 54 парах из 100, в 46 — нет. Это диагностика, а не прогноз роста.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64224" y="5367528"/>
            <a:ext cx="5349240" cy="82296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5303520"/>
            <a:ext cx="5349240" cy="82296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37960" y="5303520"/>
            <a:ext cx="49377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150" b="1">
                <a:solidFill>
                  <a:srgbClr val="E4A38E"/>
                </a:solidFill>
                <a:latin typeface="Onest"/>
              </a:rPr>
              <a:t>Медиана</a:t>
            </a:r>
            <a:r>
              <a:rPr sz="1150" b="0">
                <a:solidFill>
                  <a:srgbClr val="E7EBE6"/>
                </a:solidFill>
                <a:latin typeface="Onest"/>
              </a:rPr>
              <a:t> — типичная страница: у половины страниц значение больше, у половины меньше. Один гигантский сайт её не перекосит.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ПРИМЕР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На 5-м месте страница Б, на 26-м страница 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5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755648"/>
            <a:ext cx="5394960" cy="3749039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91640"/>
            <a:ext cx="5394960" cy="3749039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59" y="1920240"/>
            <a:ext cx="1737360" cy="329184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920240"/>
            <a:ext cx="17373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А · 26-е место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1920240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>
                <a:solidFill>
                  <a:srgbClr val="244438"/>
                </a:solidFill>
                <a:latin typeface="Onest"/>
              </a:rPr>
              <a:t>tours-spb.ru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6000" b="1">
                <a:solidFill>
                  <a:srgbClr val="2F6B4F"/>
                </a:solidFill>
                <a:latin typeface="Onest"/>
              </a:rPr>
              <a:t>11/11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3429000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0">
                <a:solidFill>
                  <a:srgbClr val="50675A"/>
                </a:solidFill>
                <a:latin typeface="Onest"/>
              </a:rPr>
              <a:t>вопросов о запросе раскрыто полностью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59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252728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682495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112263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542032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971799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01568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831335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61104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90871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120640" y="3886200"/>
            <a:ext cx="347472" cy="347472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59" y="448056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Размер HTML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59" y="4773168"/>
            <a:ext cx="4846320" cy="201168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59" y="4773168"/>
            <a:ext cx="250050" cy="201168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59" y="5029200"/>
            <a:ext cx="4846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118 КБ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18503" y="1755648"/>
            <a:ext cx="5394960" cy="3749039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63640" y="1691640"/>
            <a:ext cx="5394960" cy="3749039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37959" y="1920240"/>
            <a:ext cx="1737360" cy="329184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37959" y="1920240"/>
            <a:ext cx="17373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Б · 5-е место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58200" y="1920240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>
                <a:solidFill>
                  <a:srgbClr val="244438"/>
                </a:solidFill>
                <a:latin typeface="Onest"/>
              </a:rPr>
              <a:t>tours.tutu.ru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59" y="2423160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6000" b="1">
                <a:solidFill>
                  <a:srgbClr val="B5462D"/>
                </a:solidFill>
                <a:latin typeface="Onest"/>
              </a:rPr>
              <a:t>2/11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7959" y="3429000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0">
                <a:solidFill>
                  <a:srgbClr val="50675A"/>
                </a:solidFill>
                <a:latin typeface="Onest"/>
              </a:rPr>
              <a:t>вопросов о запросе раскрыто полностью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37959" y="3886200"/>
            <a:ext cx="347472" cy="34747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967727" y="3886200"/>
            <a:ext cx="347472" cy="34747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397496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827263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57031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686800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116567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546336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976104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405872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835639" y="3886200"/>
            <a:ext cx="347472" cy="347472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37959" y="448056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Размер HTML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537959" y="4773168"/>
            <a:ext cx="4846320" cy="201168"/>
          </a:xfrm>
          <a:prstGeom prst="rect">
            <a:avLst/>
          </a:prstGeom>
          <a:solidFill>
            <a:srgbClr val="D9D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537959" y="4773168"/>
            <a:ext cx="4846320" cy="201168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37959" y="5029200"/>
            <a:ext cx="4846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244438"/>
                </a:solidFill>
                <a:latin typeface="Onest"/>
              </a:rPr>
              <a:t>2,3 МБ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48640" y="5623560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50675A"/>
                </a:solidFill>
                <a:latin typeface="Onest"/>
              </a:rPr>
              <a:t>«туры в турцию все включено», Google, Москва, 14.09.2026. Одна выдача ничего не доказывает: полнота силу площадки не перебила, но это не значит, что она бесполезна. Проверяем на 160 запросах.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ДАННЫЕ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Ни один из 20 признаков не работает как рычаг: лучший угадывает верхнюю страницу пары в 55 случаях из 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6 / 20</a:t>
            </a:r>
          </a:p>
        </p:txBody>
      </p:sp>
      <p:pic>
        <p:nvPicPr>
          <p:cNvPr id="6" name="Picture 5" descr="s05_twen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498079" cy="47117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67344" y="1755648"/>
            <a:ext cx="3246120" cy="44348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412480" y="1691640"/>
            <a:ext cx="3246120" cy="44348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41080" y="1828800"/>
            <a:ext cx="2834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КАК ЧИТАТЬ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41080" y="2286000"/>
            <a:ext cx="201168" cy="201168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06840" y="2212848"/>
            <a:ext cx="2514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Техничка: слова, DOM, HTML, картинки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41080" y="2852928"/>
            <a:ext cx="201168" cy="201168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06840" y="2779776"/>
            <a:ext cx="2514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Текст: заголовки, ключи, объём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41080" y="3419856"/>
            <a:ext cx="201168" cy="201168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006840" y="3346704"/>
            <a:ext cx="2514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Две главные величины: охват темы и полнота интента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41080" y="4069080"/>
            <a:ext cx="283464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41080" y="4206240"/>
            <a:ext cx="283464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Наверху объёмы. </a:t>
            </a:r>
            <a:r>
              <a:rPr sz="1300" b="0">
                <a:solidFill>
                  <a:srgbClr val="244438"/>
                </a:solidFill>
                <a:latin typeface="Onest"/>
              </a:rPr>
              <a:t>Из текстовых первым идёт охват темы. </a:t>
            </a:r>
            <a:r>
              <a:rPr sz="1300" b="1">
                <a:solidFill>
                  <a:srgbClr val="B5462D"/>
                </a:solidFill>
                <a:latin typeface="Onest"/>
              </a:rPr>
              <a:t>55,4 значит: слов больше у верхней страницы в 55 парах из 100. Ключи лежат на 50, это монетка.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ЧТО НЕ РАЗЛИЧАЕТ ТОП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Ключ в title, H1 и description порядок мест почти не различает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7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685800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6858000" cy="4526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06_key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37360"/>
            <a:ext cx="6583680" cy="3886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571500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Доля страниц с полным ключом по полосам позиций Google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27264" y="1664208"/>
            <a:ext cx="3886200" cy="128016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0" y="1600200"/>
            <a:ext cx="3886200" cy="128016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728216"/>
            <a:ext cx="3520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600" b="1">
                <a:solidFill>
                  <a:srgbClr val="B5462D"/>
                </a:solidFill>
                <a:latin typeface="Onest"/>
              </a:rPr>
              <a:t>43,0% и 40,8%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2173986"/>
            <a:ext cx="3520440" cy="5600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полный ключ в title: у 43 страниц из 100 в топ-20 и у 41 из 100 ниже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7264" y="3081527"/>
            <a:ext cx="3886200" cy="128016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0" y="3017520"/>
            <a:ext cx="3886200" cy="128016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5279" y="3145536"/>
            <a:ext cx="3520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600" b="1">
                <a:solidFill>
                  <a:srgbClr val="B5462D"/>
                </a:solidFill>
                <a:latin typeface="Onest"/>
              </a:rPr>
              <a:t>50,0 из 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3591306"/>
            <a:ext cx="3520440" cy="5600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ключ в H1 угадывает верхнюю страницу в 50 парах из 100: монетка. Плотность ключа: 49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27264" y="4498848"/>
            <a:ext cx="3886200" cy="16916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72400" y="4434840"/>
            <a:ext cx="3886200" cy="169164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79" y="4526280"/>
            <a:ext cx="3566160" cy="1508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1">
                <a:solidFill>
                  <a:srgbClr val="E4A38E"/>
                </a:solidFill>
                <a:latin typeface="Onest"/>
              </a:rPr>
              <a:t>В ТЗ: </a:t>
            </a:r>
            <a:r>
              <a:rPr sz="1200" b="0">
                <a:solidFill>
                  <a:srgbClr val="E7EBE6"/>
                </a:solidFill>
                <a:latin typeface="Onest"/>
              </a:rPr>
              <a:t>плотность ключа убрать. Для страницы, уже вошедшей в топ-50, ещё один ключ в title и H1 рычагом не выглядит. Сам title нужен для релевантности и клика.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ЧТО РАЗЛИЧАЕТ ТОП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Охват темы — единственный текстовый признак, который пережил все проверки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8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630936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6309360" cy="4526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07_l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91640"/>
            <a:ext cx="6035040" cy="3931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576072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Внутри топ-20 ровно, дальше каждая страница беднее предыдущей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32903" y="1664208"/>
            <a:ext cx="4480560" cy="12344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78040" y="1600200"/>
            <a:ext cx="4480560" cy="123444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60920" y="1645920"/>
            <a:ext cx="4114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200" b="1">
                <a:solidFill>
                  <a:srgbClr val="E4A38E"/>
                </a:solidFill>
                <a:latin typeface="Onest"/>
              </a:rPr>
              <a:t>55,3 из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60920" y="2286000"/>
            <a:ext cx="41605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>
                <a:solidFill>
                  <a:srgbClr val="E7EBE6"/>
                </a:solidFill>
                <a:latin typeface="Onest"/>
              </a:rPr>
              <a:t>в 55 парах из 100 охват шире у верхней страницы, в 45 — у нижней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78040" y="2999232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ПЫТАЛСЯ СЛОМАТЬ — НЕ СЛОМАЛОСЬ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78040" y="3383279"/>
            <a:ext cx="384048" cy="365760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78040" y="3383279"/>
            <a:ext cx="3840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0" y="3337560"/>
            <a:ext cx="397763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Просто длинные тексты?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0" y="3566160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при равной длине охват отличает топ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78040" y="3931920"/>
            <a:ext cx="384048" cy="365760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78040" y="3931920"/>
            <a:ext cx="3840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0960" y="3886200"/>
            <a:ext cx="397763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Просто сильные сайты?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0" y="4114800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внутри сайта остаётся половина разницы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78040" y="4480559"/>
            <a:ext cx="384048" cy="365760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178040" y="4480559"/>
            <a:ext cx="3840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0" y="4434840"/>
            <a:ext cx="397763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Несколько огромных выдач?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0" y="4663440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верх богаче в 111 запросах из 160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5029199"/>
            <a:ext cx="384048" cy="365760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78040" y="5029199"/>
            <a:ext cx="3840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4983479"/>
            <a:ext cx="397763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Одна ниша?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80960" y="5212079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верх богаче в 15 нишах из 16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78040" y="5577840"/>
            <a:ext cx="384048" cy="365760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178040" y="5577840"/>
            <a:ext cx="3840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80960" y="5532120"/>
            <a:ext cx="397763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Агрегаторы и маркетплейсы?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80960" y="5760720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без них результат тот же: 55,3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ЧТО РАЗЛИЧАЕТ ТОП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Охват темы в словах: сколько терминов выдачи должно быть на странице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9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7406640" cy="658368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3749039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Onest"/>
              </a:rPr>
              <a:t>Уровень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1999" y="1645920"/>
            <a:ext cx="128016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Onest"/>
              </a:rPr>
              <a:t>Доля списка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1645920"/>
            <a:ext cx="18288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Onest"/>
              </a:rPr>
              <a:t>≈ слов при списке 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304288"/>
            <a:ext cx="3749039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Красный флаг: нижняя четверть топ-50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2304288"/>
            <a:ext cx="128016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0,37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2304288"/>
            <a:ext cx="18288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≈ 30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962656"/>
            <a:ext cx="7406640" cy="658368"/>
          </a:xfrm>
          <a:prstGeom prst="rect">
            <a:avLst/>
          </a:prstGeom>
          <a:solidFill>
            <a:srgbClr val="F3D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962656"/>
            <a:ext cx="3749039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Медиана топ-50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1999" y="2962656"/>
            <a:ext cx="128016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0,53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2962656"/>
            <a:ext cx="18288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≈ 42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621024"/>
            <a:ext cx="3749039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Медиана топ-20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1999" y="3621024"/>
            <a:ext cx="128016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0,56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3621024"/>
            <a:ext cx="18288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≈ 45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279392"/>
            <a:ext cx="7406640" cy="65836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79392"/>
            <a:ext cx="3749039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Верхняя четверть топ-20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1999" y="4279392"/>
            <a:ext cx="128016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0,70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5040" y="4279392"/>
            <a:ext cx="18288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≈ 56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4937759"/>
            <a:ext cx="3749039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Верхняя десятая часть топ-20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1999" y="4937759"/>
            <a:ext cx="128016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0,79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0" y="4937759"/>
            <a:ext cx="18288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≈ 63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715000"/>
            <a:ext cx="7406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Слова — это термины из списка выдачи вашего запроса: слово или пара слов. Пересчёт доли в штуки сделан по данным исследования, в статье даны доли.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84464" y="1709928"/>
            <a:ext cx="3429000" cy="23317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229600" y="1645920"/>
            <a:ext cx="3429000" cy="23317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12480" y="173736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СПИСОК СВОЙ У КАЖДОГО ЗАПРОСА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0" y="2057400"/>
            <a:ext cx="310896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Медиана списка — около 80 терминов, у средней половины запросов от 67 до 90. Поэтому считайте долю от своего списка. Список из 60 терминов: медиана ≈ 32 слова.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84464" y="4224528"/>
            <a:ext cx="3429000" cy="196596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229600" y="4160520"/>
            <a:ext cx="3429000" cy="196596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12480" y="4251960"/>
            <a:ext cx="3108960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E4A38E"/>
                </a:solidFill>
                <a:latin typeface="Onest"/>
              </a:rPr>
              <a:t>Топ-20 против 21–50: </a:t>
            </a:r>
            <a:r>
              <a:rPr sz="1250" b="0">
                <a:solidFill>
                  <a:srgbClr val="E7EBE6"/>
                </a:solidFill>
                <a:latin typeface="Onest"/>
              </a:rPr>
              <a:t>медиана 40 найденных терминов против 37,5.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>
                <a:solidFill>
                  <a:srgbClr val="C2D1BE"/>
                </a:solidFill>
                <a:latin typeface="Onest"/>
              </a:rPr>
              <a:t>Разница мала: это ориентир для поиска провала, а не норматив.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ЧТО РАЗЛИЧАЕТ СЛАБО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Полнота ответа и длина текста слабее, чем ждали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10 / 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ПОЛНОТА ИНТЕНТА (СЛЕПАЯ ОЦЕНКА, 1228 ДОКУМЕНТОВ)</a:t>
            </a:r>
          </a:p>
        </p:txBody>
      </p:sp>
      <p:sp>
        <p:nvSpPr>
          <p:cNvPr id="7" name="Rectangle 6"/>
          <p:cNvSpPr/>
          <p:nvPr/>
        </p:nvSpPr>
        <p:spPr>
          <a:xfrm>
            <a:off x="603503" y="1892807"/>
            <a:ext cx="3566160" cy="16916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828800"/>
            <a:ext cx="3566160" cy="16916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956816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800" b="1">
                <a:solidFill>
                  <a:srgbClr val="B5462D"/>
                </a:solidFill>
                <a:latin typeface="Onest"/>
              </a:rPr>
              <a:t>52,7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8326"/>
            <a:ext cx="3200400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 53 парах из 100 верхняя закрывает больше вопросов: 5 из 10 против 4. Перевес мог дать случай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2544" y="1892807"/>
            <a:ext cx="3566160" cy="16916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80" y="1828800"/>
            <a:ext cx="3566160" cy="16916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0560" y="1956816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800" b="1">
                <a:solidFill>
                  <a:srgbClr val="B5462D"/>
                </a:solidFill>
                <a:latin typeface="Onest"/>
              </a:rPr>
              <a:t>≈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0" y="2608326"/>
            <a:ext cx="3200400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у страниц одной длины и типа преимущество полноты почти исчезает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1584" y="1892807"/>
            <a:ext cx="3611880" cy="16916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20" y="1828800"/>
            <a:ext cx="3611880" cy="16916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1956816"/>
            <a:ext cx="3246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800" b="1">
                <a:solidFill>
                  <a:srgbClr val="2F6B4F"/>
                </a:solidFill>
                <a:latin typeface="Onest"/>
              </a:rPr>
              <a:t>56,3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2608326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позиции 1–10 против 31–49: верхняя закрывает больше в 56 парах из 100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79476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ОБЪЁМ ТЕКСТА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3503" y="4178808"/>
            <a:ext cx="5486400" cy="20116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4114800"/>
            <a:ext cx="5486400" cy="20116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251960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>
                <a:solidFill>
                  <a:srgbClr val="244438"/>
                </a:solidFill>
                <a:latin typeface="Onest"/>
              </a:rPr>
              <a:t>840 и 700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892040"/>
            <a:ext cx="5029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>
                <a:solidFill>
                  <a:srgbClr val="50675A"/>
                </a:solidFill>
                <a:latin typeface="Onest"/>
              </a:rPr>
              <a:t>слов основного текста у типичной страницы топ-20 и у страниц ниже. Подзаголовков H2 шесть против пяти.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27064" y="4178808"/>
            <a:ext cx="5486400" cy="20116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72200" y="4114800"/>
            <a:ext cx="5486400" cy="201168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206240"/>
            <a:ext cx="5029200" cy="182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50" b="1">
                <a:solidFill>
                  <a:srgbClr val="E4A38E"/>
                </a:solidFill>
                <a:latin typeface="Onest"/>
              </a:rPr>
              <a:t>Почему «неясно»: </a:t>
            </a:r>
            <a:r>
              <a:rPr sz="1350" b="0">
                <a:solidFill>
                  <a:srgbClr val="E7EBE6"/>
                </a:solidFill>
                <a:latin typeface="Onest"/>
              </a:rPr>
              <a:t>при одинаковом охвате темы преимущество длины может оказаться случайным. Длинный текст просто закрывает больше тем.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50" b="0">
                <a:solidFill>
                  <a:srgbClr val="C2D1BE"/>
                </a:solidFill>
                <a:latin typeface="Onest"/>
              </a:rPr>
              <a:t>Так же пишет Google: длина сама по себе на ранжирование не влияет.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ЧТО ПРИНАДЛЕЖИТ САЙТУ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Технический вес в основном принадлежит сайту, а не странице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11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5669280" cy="2240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5669280" cy="2240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73736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НАСКОЛЬКО HTML ТОП-20 ТЯЖЕЛЕЕ ПОЗИЦИЙ 21–50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2468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>
                <a:solidFill>
                  <a:srgbClr val="9AA89C"/>
                </a:solidFill>
                <a:latin typeface="Onest"/>
              </a:rPr>
              <a:t>+39,2 КБ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788920"/>
            <a:ext cx="24688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между разными сайтами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2103120"/>
            <a:ext cx="457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000" b="0">
                <a:solidFill>
                  <a:srgbClr val="244438"/>
                </a:solidFill>
                <a:latin typeface="Onest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103120"/>
            <a:ext cx="23774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>
                <a:solidFill>
                  <a:srgbClr val="B5462D"/>
                </a:solidFill>
                <a:latin typeface="Onest"/>
              </a:rPr>
              <a:t>+5,8 КБ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39" y="2788920"/>
            <a:ext cx="2377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внутри одного сайта (505 сайтов)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503" y="4087368"/>
            <a:ext cx="5669280" cy="21031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4023360"/>
            <a:ext cx="5669280" cy="21031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411480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СКОЛЬКО РАЗРЫВА ОСТАЁТСЯ ВНУТРИ САЙТА</a:t>
            </a:r>
          </a:p>
        </p:txBody>
      </p:sp>
      <p:pic>
        <p:nvPicPr>
          <p:cNvPr id="17" name="Picture 16" descr="s09_ins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4407408"/>
            <a:ext cx="4572000" cy="164066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592824" y="1664208"/>
            <a:ext cx="5120640" cy="13258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37960" y="1600200"/>
            <a:ext cx="5120640" cy="13258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20840" y="1728216"/>
            <a:ext cx="475487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B5462D"/>
                </a:solidFill>
                <a:latin typeface="Onest"/>
              </a:rPr>
              <a:t>606 и 601 мс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0840" y="2208276"/>
            <a:ext cx="4754879" cy="571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время ответа у топ-20 и у позиций 21–50: верхнюю страницу угадывает в 49,8 парах из 100, то есть монетка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92824" y="3127248"/>
            <a:ext cx="5120640" cy="13258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37960" y="3063240"/>
            <a:ext cx="5120640" cy="13258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20840" y="3191256"/>
            <a:ext cx="475487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B5462D"/>
                </a:solidFill>
                <a:latin typeface="Onest"/>
              </a:rPr>
              <a:t>4 из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3671316"/>
            <a:ext cx="4754879" cy="571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страниц топ-20 с претензией краулера. Без единой: 20 из 100 в топ-20 и 23 из 100 ниже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92824" y="4590288"/>
            <a:ext cx="5120640" cy="16002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37960" y="4526280"/>
            <a:ext cx="5120640" cy="160020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0" y="4617720"/>
            <a:ext cx="470916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E4A38E"/>
                </a:solidFill>
                <a:latin typeface="Onest"/>
              </a:rPr>
              <a:t>Вывод: </a:t>
            </a:r>
            <a:r>
              <a:rPr sz="1250" b="0">
                <a:solidFill>
                  <a:srgbClr val="E7EBE6"/>
                </a:solidFill>
                <a:latin typeface="Onest"/>
              </a:rPr>
              <a:t>вес и скорость к топу не гоним; недоступность, мягкие 404 и закрытие от индекса чиним всегда. Претензия краулера не равна причине низких позиций.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ПРОВЕРКА ЧУЖИМИ ДАННЫМИ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Что говорят Google, Backlinko и «Ашманов и партнёры»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12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709928"/>
            <a:ext cx="3566160" cy="37033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45920"/>
            <a:ext cx="3566160" cy="37033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645920"/>
            <a:ext cx="3566160" cy="7315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874519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1">
                <a:solidFill>
                  <a:srgbClr val="B5462D"/>
                </a:solidFill>
                <a:latin typeface="Onest"/>
              </a:rPr>
              <a:t>Google Search Central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19456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SEO Starter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651760"/>
            <a:ext cx="310896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550" b="1">
                <a:solidFill>
                  <a:srgbClr val="244438"/>
                </a:solidFill>
                <a:latin typeface="Onest"/>
              </a:rPr>
              <a:t>«The length of the content alone doesn’t matter for ranking purposes»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4434840"/>
            <a:ext cx="31089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8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0">
                <a:solidFill>
                  <a:srgbClr val="50675A"/>
                </a:solidFill>
                <a:latin typeface="Onest"/>
              </a:rPr>
              <a:t>Длина контента сама по себе на ранжирование не влияет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52543" y="1709928"/>
            <a:ext cx="3566160" cy="37033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79" y="1645920"/>
            <a:ext cx="3566160" cy="37033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297679" y="1645920"/>
            <a:ext cx="3566160" cy="7315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26279" y="1874519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1">
                <a:solidFill>
                  <a:srgbClr val="B5462D"/>
                </a:solidFill>
                <a:latin typeface="Onest"/>
              </a:rPr>
              <a:t>Backlinko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6279" y="219456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11,8 млн результатов Google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79" y="2606040"/>
            <a:ext cx="31089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1">
                <a:solidFill>
                  <a:srgbClr val="244438"/>
                </a:solidFill>
                <a:latin typeface="Onest"/>
              </a:rPr>
              <a:t>«essentially zero correlation between using a keyword in your title tag and higher rankings»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6279" y="36576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50" b="1">
                <a:solidFill>
                  <a:srgbClr val="244438"/>
                </a:solidFill>
                <a:latin typeface="Onest"/>
              </a:rPr>
              <a:t>«Page HTML size has no relationship with rankings»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79" y="4434840"/>
            <a:ext cx="31089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26279" y="452628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0">
                <a:solidFill>
                  <a:srgbClr val="50675A"/>
                </a:solidFill>
                <a:latin typeface="Onest"/>
              </a:rPr>
              <a:t>Ключ в title и размер HTML с позицией почти не связаны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01583" y="1709928"/>
            <a:ext cx="3566160" cy="37033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46719" y="1645920"/>
            <a:ext cx="3566160" cy="37033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46719" y="1645920"/>
            <a:ext cx="3566160" cy="7315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19" y="1874519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1">
                <a:solidFill>
                  <a:srgbClr val="B5462D"/>
                </a:solidFill>
                <a:latin typeface="Onest"/>
              </a:rPr>
              <a:t>Ашманов и партнёры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19" y="2194560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статья от 9 сентября 2024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19" y="2651760"/>
            <a:ext cx="310896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550" b="1">
                <a:solidFill>
                  <a:srgbClr val="244438"/>
                </a:solidFill>
                <a:latin typeface="Onest"/>
              </a:rPr>
              <a:t>«Значения текстовых параметров в Google ниже, но зависимость позиций от них сильнее и наблюдается чаще»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75319" y="4434840"/>
            <a:ext cx="3108960" cy="9144"/>
          </a:xfrm>
          <a:prstGeom prst="rect">
            <a:avLst/>
          </a:prstGeom>
          <a:solidFill>
            <a:srgbClr val="B8C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75319" y="452628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0">
                <a:solidFill>
                  <a:srgbClr val="50675A"/>
                </a:solidFill>
                <a:latin typeface="Onest"/>
              </a:rPr>
              <a:t>Зависимость позиций от текстовых параметров в Google сильнее и наблюдается чаще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486400"/>
            <a:ext cx="11064240" cy="86868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2960" y="5486400"/>
            <a:ext cx="105156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>
                <a:solidFill>
                  <a:srgbClr val="E4A38E"/>
                </a:solidFill>
                <a:latin typeface="Onest"/>
              </a:rPr>
              <a:t>Здесь я расхожусь с Backlinko: </a:t>
            </a:r>
            <a:r>
              <a:rPr sz="1400" b="0">
                <a:solidFill>
                  <a:srgbClr val="E7EBE6"/>
                </a:solidFill>
                <a:latin typeface="Onest"/>
              </a:rPr>
              <a:t>у меня страницы топ-20 тяжелее (246 и 207 КБ), но внутри одного сайта разрыв почти исчезает (39,2 → 5,8 КБ).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МЕДИАНА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Портрет типичной страницы топ-50 Google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13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18488"/>
            <a:ext cx="11109960" cy="41605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554480"/>
            <a:ext cx="11109960" cy="41605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10_portra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27632"/>
            <a:ext cx="11018520" cy="40067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8521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Полоса — типичный разброс: внутри неё лежит половина страниц. Чёрная риска — медиана. </a:t>
            </a:r>
            <a:r>
              <a:rPr sz="1150" b="0">
                <a:solidFill>
                  <a:srgbClr val="50675A"/>
                </a:solidFill>
                <a:latin typeface="Onest"/>
              </a:rPr>
              <a:t>Позиции 1–50 без деления на верх и низ: текст — 6516 страниц, охват темы — 5964, техничка — 5753, полнота — 1228 документов. </a:t>
            </a:r>
            <a:r>
              <a:rPr sz="1150" b="1">
                <a:solidFill>
                  <a:srgbClr val="50675A"/>
                </a:solidFill>
                <a:latin typeface="Onest"/>
              </a:rPr>
              <a:t>Терракотовым — то, что подгоняем; серым — техничка, которую не гоним.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ПРАВИЛО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Что подгонять под медиану, а что нет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14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709928"/>
            <a:ext cx="3566160" cy="41605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45920"/>
            <a:ext cx="3566160" cy="41605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645920"/>
            <a:ext cx="3566160" cy="566928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45920"/>
            <a:ext cx="3200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50" b="1">
                <a:solidFill>
                  <a:srgbClr val="FFFFFF"/>
                </a:solidFill>
                <a:latin typeface="Onest"/>
              </a:rPr>
              <a:t>Подгонять под медиану выдачи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459736"/>
            <a:ext cx="118872" cy="11887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237744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Темы, которые раскрывают соседи по выдаче вашего запроса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099815"/>
            <a:ext cx="118872" cy="11887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01752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Вопросы, на которые не ответил никто из соседей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739896"/>
            <a:ext cx="118872" cy="11887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365760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Отдельный раздел H2 под каждую тему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4379975"/>
            <a:ext cx="118872" cy="118872"/>
          </a:xfrm>
          <a:prstGeom prst="rect">
            <a:avLst/>
          </a:prstGeom>
          <a:solidFill>
            <a:srgbClr val="B54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297679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Полнота ответа не ниже типичного соседа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52543" y="1709928"/>
            <a:ext cx="3566160" cy="41605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97679" y="1645920"/>
            <a:ext cx="3566160" cy="41605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97679" y="1645920"/>
            <a:ext cx="3566160" cy="566928"/>
          </a:xfrm>
          <a:prstGeom prst="rect">
            <a:avLst/>
          </a:prstGeom>
          <a:solidFill>
            <a:srgbClr val="3157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26279" y="1645920"/>
            <a:ext cx="3200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50" b="1">
                <a:solidFill>
                  <a:srgbClr val="FFFFFF"/>
                </a:solidFill>
                <a:latin typeface="Onest"/>
              </a:rPr>
              <a:t>Обеспечить, не гнать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26279" y="2459736"/>
            <a:ext cx="118872" cy="118872"/>
          </a:xfrm>
          <a:prstGeom prst="rect">
            <a:avLst/>
          </a:prstGeom>
          <a:solidFill>
            <a:srgbClr val="3157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00599" y="237744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Индексируемость и доступность страницы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26279" y="3099815"/>
            <a:ext cx="118872" cy="118872"/>
          </a:xfrm>
          <a:prstGeom prst="rect">
            <a:avLst/>
          </a:prstGeom>
          <a:solidFill>
            <a:srgbClr val="3157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00599" y="301752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Контент отдаётся в HTML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26279" y="3739896"/>
            <a:ext cx="118872" cy="118872"/>
          </a:xfrm>
          <a:prstGeom prst="rect">
            <a:avLst/>
          </a:prstGeom>
          <a:solidFill>
            <a:srgbClr val="3157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599" y="365760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Страница сделана под этот запрос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26279" y="4379975"/>
            <a:ext cx="118872" cy="118872"/>
          </a:xfrm>
          <a:prstGeom prst="rect">
            <a:avLst/>
          </a:prstGeom>
          <a:solidFill>
            <a:srgbClr val="3157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599" y="4297679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Понятный title под клик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01583" y="1709928"/>
            <a:ext cx="3566160" cy="41605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46719" y="1645920"/>
            <a:ext cx="3566160" cy="416052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46719" y="1645920"/>
            <a:ext cx="3566160" cy="566928"/>
          </a:xfrm>
          <a:prstGeom prst="rect">
            <a:avLst/>
          </a:prstGeom>
          <a:solidFill>
            <a:srgbClr val="506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75319" y="1645920"/>
            <a:ext cx="3200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50" b="1">
                <a:solidFill>
                  <a:srgbClr val="FFFFFF"/>
                </a:solidFill>
                <a:latin typeface="Onest"/>
              </a:rPr>
              <a:t>Не рычаг позиций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275319" y="2459736"/>
            <a:ext cx="118872" cy="118872"/>
          </a:xfrm>
          <a:prstGeom prst="rect">
            <a:avLst/>
          </a:prstGeom>
          <a:solidFill>
            <a:srgbClr val="506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49640" y="237744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Ключ в title, H1 и description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75319" y="3099815"/>
            <a:ext cx="118872" cy="118872"/>
          </a:xfrm>
          <a:prstGeom prst="rect">
            <a:avLst/>
          </a:prstGeom>
          <a:solidFill>
            <a:srgbClr val="506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549640" y="301752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Плотность ключа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275319" y="3739896"/>
            <a:ext cx="118872" cy="118872"/>
          </a:xfrm>
          <a:prstGeom prst="rect">
            <a:avLst/>
          </a:prstGeom>
          <a:solidFill>
            <a:srgbClr val="506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49640" y="365760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Число слов «как у топа»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75319" y="4379975"/>
            <a:ext cx="118872" cy="118872"/>
          </a:xfrm>
          <a:prstGeom prst="rect">
            <a:avLst/>
          </a:prstGeom>
          <a:solidFill>
            <a:srgbClr val="506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549640" y="4297679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Вес HTML и DOM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75319" y="5020056"/>
            <a:ext cx="118872" cy="118872"/>
          </a:xfrm>
          <a:prstGeom prst="rect">
            <a:avLst/>
          </a:prstGeom>
          <a:solidFill>
            <a:srgbClr val="506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549640" y="4937760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0">
                <a:solidFill>
                  <a:srgbClr val="244438"/>
                </a:solidFill>
                <a:latin typeface="Onest"/>
              </a:rPr>
              <a:t>Время ответа сервера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 данных это связь, а не эксперимент: поднимет ли правка вашу страницу, покажет только правка ваших страниц.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ПРАКТИКА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Красные флаги и как посчитать медиану своей выдачи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15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502920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5029200" cy="4526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7373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КРАСНЫЕ ФЛАГИ: НИЖНЯЯ ГРАНИЦА ТИПИЧНОГО РАЗБРОСА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691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&lt; 360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2148840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слов основного текста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862072"/>
            <a:ext cx="1691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&lt; 0,37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2862072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охват темы: ≈ 30 слов из списка в 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575304"/>
            <a:ext cx="1691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&lt;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3575304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подзаголовков H2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288536"/>
            <a:ext cx="1691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&lt; 3 из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4288536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составляющих интента раскрыто полностью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029200"/>
            <a:ext cx="4572000" cy="960120"/>
          </a:xfrm>
          <a:prstGeom prst="rect">
            <a:avLst/>
          </a:prstGeom>
          <a:solidFill>
            <a:srgbClr val="F3D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5029200"/>
            <a:ext cx="4343400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50" b="1">
                <a:solidFill>
                  <a:srgbClr val="244438"/>
                </a:solidFill>
                <a:latin typeface="Onest"/>
              </a:rPr>
              <a:t>Это не порог входа. </a:t>
            </a:r>
            <a:r>
              <a:rPr sz="1250" b="0">
                <a:solidFill>
                  <a:srgbClr val="244438"/>
                </a:solidFill>
                <a:latin typeface="Onest"/>
              </a:rPr>
              <a:t>Ниже каждой границы лежит четверть страниц топ-50.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1508760"/>
            <a:ext cx="5669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КАК ПОСЧИТАТЬ ДЛЯ СВОЕГО ЗАПРОСА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828800"/>
            <a:ext cx="571500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943600" y="1828800"/>
            <a:ext cx="54864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0" y="1828800"/>
            <a:ext cx="548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E7EBE6"/>
                </a:solidFill>
                <a:latin typeface="Onest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1901952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>
                <a:solidFill>
                  <a:srgbClr val="244438"/>
                </a:solidFill>
                <a:latin typeface="Onest"/>
              </a:rPr>
              <a:t>Снять выдачу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29400" y="2167128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80" b="0">
                <a:solidFill>
                  <a:srgbClr val="50675A"/>
                </a:solidFill>
                <a:latin typeface="Onest"/>
              </a:rPr>
              <a:t>топ-50 вашего запроса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0" y="2651760"/>
            <a:ext cx="571500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943600" y="2651760"/>
            <a:ext cx="54864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0" y="2651760"/>
            <a:ext cx="548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E7EBE6"/>
                </a:solidFill>
                <a:latin typeface="Ones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29400" y="2724912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>
                <a:solidFill>
                  <a:srgbClr val="244438"/>
                </a:solidFill>
                <a:latin typeface="Onest"/>
              </a:rPr>
              <a:t>Вырезать основной текст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29400" y="2990088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80" b="0">
                <a:solidFill>
                  <a:srgbClr val="50675A"/>
                </a:solidFill>
                <a:latin typeface="Onest"/>
              </a:rPr>
              <a:t>без меню и подвала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3600" y="3474720"/>
            <a:ext cx="571500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3474720"/>
            <a:ext cx="54864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0" y="3474720"/>
            <a:ext cx="548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E7EBE6"/>
                </a:solidFill>
                <a:latin typeface="Onest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29400" y="3547872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>
                <a:solidFill>
                  <a:srgbClr val="244438"/>
                </a:solidFill>
                <a:latin typeface="Onest"/>
              </a:rPr>
              <a:t>Собрать тематические слова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29400" y="3813048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80" b="0">
                <a:solidFill>
                  <a:srgbClr val="50675A"/>
                </a:solidFill>
                <a:latin typeface="Onest"/>
              </a:rPr>
              <a:t>встречаются минимум на 30% страниц и втрое чаще, чем в других нишах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43600" y="4297680"/>
            <a:ext cx="571500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43600" y="4297680"/>
            <a:ext cx="54864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943600" y="4297680"/>
            <a:ext cx="548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E7EBE6"/>
                </a:solidFill>
                <a:latin typeface="Onest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29400" y="4370832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>
                <a:solidFill>
                  <a:srgbClr val="244438"/>
                </a:solidFill>
                <a:latin typeface="Onest"/>
              </a:rPr>
              <a:t>Собрать вопросы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9400" y="4636008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80" b="0">
                <a:solidFill>
                  <a:srgbClr val="50675A"/>
                </a:solidFill>
                <a:latin typeface="Onest"/>
              </a:rPr>
              <a:t>Вордстат, подсказки, «Похожие вопросы»; страницы выдачи в список не брать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3600" y="5120640"/>
            <a:ext cx="571500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943600" y="5120640"/>
            <a:ext cx="54864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0" y="5120640"/>
            <a:ext cx="548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000" b="1">
                <a:solidFill>
                  <a:srgbClr val="E7EBE6"/>
                </a:solidFill>
                <a:latin typeface="Onest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29400" y="5193792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50" b="1">
                <a:solidFill>
                  <a:srgbClr val="244438"/>
                </a:solidFill>
                <a:latin typeface="Onest"/>
              </a:rPr>
              <a:t>Сравнить страницу с медианой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9400" y="5458968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80" b="0">
                <a:solidFill>
                  <a:srgbClr val="50675A"/>
                </a:solidFill>
                <a:latin typeface="Onest"/>
              </a:rPr>
              <a:t>охват, вопросы, структура H2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600" y="5989320"/>
            <a:ext cx="5715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Общая медиана — стартовый ориентир. Мерило — выдача вашего запроса.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ПРАКТИКА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Четыре ситуации: куда двигаться, сравнив себя с соседями по выдаче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16 / 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8840" y="157276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50675A"/>
                </a:solidFill>
                <a:latin typeface="Onest"/>
              </a:rPr>
              <a:t>ТЕМА УЖЕ, ЧЕМ У СОСЕДЕЙ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3720" y="157276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50675A"/>
                </a:solidFill>
                <a:latin typeface="Onest"/>
              </a:rPr>
              <a:t>ТЕМА ШИРЕ, ЧЕМ У СОСЕДЕЙ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788920"/>
            <a:ext cx="14630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50675A"/>
                </a:solidFill>
                <a:latin typeface="Onest"/>
              </a:rPr>
              <a:t>ВОПРОСЫ ПОЛНЕЕ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572000"/>
            <a:ext cx="14630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50675A"/>
                </a:solidFill>
                <a:latin typeface="Onest"/>
              </a:rPr>
              <a:t>ВОПРОСЫ СЛАБЕЕ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3704" y="1938527"/>
            <a:ext cx="4754880" cy="17830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48840" y="1874519"/>
            <a:ext cx="4754880" cy="17830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77440" y="2011679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>
                <a:solidFill>
                  <a:srgbClr val="244438"/>
                </a:solidFill>
                <a:latin typeface="Onest"/>
              </a:rPr>
              <a:t>Добрать темы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2441448"/>
            <a:ext cx="3429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Соберите тематические слова выдачи и допишите разделы под недостающие темы.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198424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51,6%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0680" y="2441448"/>
            <a:ext cx="1325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в топ-20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958583" y="1938527"/>
            <a:ext cx="4754880" cy="17830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903720" y="1874519"/>
            <a:ext cx="4754880" cy="178308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0" y="2011679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>
                <a:solidFill>
                  <a:srgbClr val="E4A38E"/>
                </a:solidFill>
                <a:latin typeface="Onest"/>
              </a:rPr>
              <a:t>Текст не узкое место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2441448"/>
            <a:ext cx="3429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Проверьте, та ли это страница сайта под запрос. Затем ссылки, бренд, коммерческие свойства.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198424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E4A38E"/>
                </a:solidFill>
                <a:latin typeface="Onest"/>
              </a:rPr>
              <a:t>56,5%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95560" y="2441448"/>
            <a:ext cx="1325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C2D1BE"/>
                </a:solidFill>
                <a:latin typeface="Onest"/>
              </a:rPr>
              <a:t>в топ-20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3704" y="3858768"/>
            <a:ext cx="4754880" cy="17830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148840" y="3794760"/>
            <a:ext cx="4754880" cy="17830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77440" y="39319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>
                <a:solidFill>
                  <a:srgbClr val="244438"/>
                </a:solidFill>
                <a:latin typeface="Onest"/>
              </a:rPr>
              <a:t>Дописывать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77440" y="4361688"/>
            <a:ext cx="3429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Закройте вопросы и темы, которые уже закрыты у соседей по выдаче.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77840" y="390448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46,3%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0680" y="4361688"/>
            <a:ext cx="1325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в топ-20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58583" y="3858768"/>
            <a:ext cx="4754880" cy="17830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903720" y="3794760"/>
            <a:ext cx="4754880" cy="17830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39319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>
                <a:solidFill>
                  <a:srgbClr val="244438"/>
                </a:solidFill>
                <a:latin typeface="Onest"/>
              </a:rPr>
              <a:t>Добрать вопросы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2320" y="4361688"/>
            <a:ext cx="3429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Тема раскрыта шире соседей, а на вопросы пользователя страница отвечает хуже. Закройте составляющие.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20" y="3904488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2200" b="1">
                <a:solidFill>
                  <a:srgbClr val="B5462D"/>
                </a:solidFill>
                <a:latin typeface="Onest"/>
              </a:rPr>
              <a:t>51,6%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95560" y="4361688"/>
            <a:ext cx="1325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в топ-20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5715000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Доли — сколько документов слепой оценки стоят в топ-20; верх и низ в выборке поровну, в среднем 50,7%. Простыми словами: из 100 страниц, слабых по обоим признакам, в топ-20 стоят около 46, из 100 сильных по обоим — около 57. Обе клетки «по одному признаку» дают 51,6% вместе. Это не прогноз шансов, а разведочный разрез.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ПРАКТИКА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Дешевле всего обойти соседей там, где ни один проверенный документ не ответил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17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3657600" cy="15544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3657600" cy="15544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728216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B5462D"/>
                </a:solidFill>
                <a:latin typeface="Onest"/>
              </a:rPr>
              <a:t>146 из 1533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208276"/>
            <a:ext cx="3291840" cy="8000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составляющих интента не раскрыл полностью ни один проверенный документ (9,5%)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3503" y="3355848"/>
            <a:ext cx="3657600" cy="13716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291840"/>
            <a:ext cx="3657600" cy="137160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419856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B5462D"/>
                </a:solidFill>
                <a:latin typeface="Onest"/>
              </a:rPr>
              <a:t>258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899916"/>
            <a:ext cx="3291840" cy="6172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составляющих раскрыты меньше чем у 15% документов своего запроса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503" y="4864608"/>
            <a:ext cx="3657600" cy="13258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4800600"/>
            <a:ext cx="3657600" cy="13258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928616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2F6B4F"/>
                </a:solidFill>
                <a:latin typeface="Onest"/>
              </a:rPr>
              <a:t>81 из 159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408676"/>
            <a:ext cx="3291840" cy="571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запросов с такой дырой, во всех шестнадцати нишах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1554480"/>
            <a:ext cx="7040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ЧТО ОСТАЛОСЬ БЕЗ ОТВЕТА В ТОПЕ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0" y="1874519"/>
            <a:ext cx="7086600" cy="566928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63440" y="1874519"/>
            <a:ext cx="338327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Запрос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1874519"/>
            <a:ext cx="3337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Вопрос, на который никто не ответил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3440" y="2441448"/>
            <a:ext cx="338327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секция единоборств для детей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2441448"/>
            <a:ext cx="3337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требования к медицинской справке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0" y="3008376"/>
            <a:ext cx="7086600" cy="56692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63440" y="3008376"/>
            <a:ext cx="338327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компьютерная диагностика автомобиля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3008376"/>
            <a:ext cx="3337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бесплатная диагностика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63440" y="3575304"/>
            <a:ext cx="338327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замена масла в двигателе стоимость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3575304"/>
            <a:ext cx="3337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объём масла для замены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0" y="4142232"/>
            <a:ext cx="7086600" cy="56692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663440" y="4142232"/>
            <a:ext cx="338327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лечение кариеса стоимость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0" y="4142232"/>
            <a:ext cx="3337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лечение по ОМС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63440" y="4709160"/>
            <a:ext cx="338327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мультиварка или скороварка что лучше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0" y="4709160"/>
            <a:ext cx="3337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сравнение с аэрогрилем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72000" y="5440680"/>
            <a:ext cx="7086600" cy="685800"/>
          </a:xfrm>
          <a:prstGeom prst="rect">
            <a:avLst/>
          </a:prstGeom>
          <a:solidFill>
            <a:srgbClr val="F3D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709160" y="5440680"/>
            <a:ext cx="685800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Прежде чем закрывать дыру, убедитесь, что вопрос относится к вашей странице: «сравнение с аэрогрилем» там может быть лишним.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ПРИМЕР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remo-nt.ru: 45-е место при странице, которая сильнее соседей по тексту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18 / 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00" b="1">
                <a:solidFill>
                  <a:srgbClr val="B5462D"/>
                </a:solidFill>
                <a:latin typeface="Onest"/>
              </a:rPr>
              <a:t>«СКОЛЬКО СТОИТ РЕМОНТ ОДНОКОМНАТНОЙ КВАРТИРЫ» · СТРАНИЦА УСЛУГИ С ЦЕНАМИ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828800"/>
            <a:ext cx="7452360" cy="512064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828800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Признак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1828800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Страница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1828800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Коридор топ-20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1828800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Статус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340864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Раскрыто полностью, составляющих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2340864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10 из 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6320" y="2340864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3…6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340864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выше края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852928"/>
            <a:ext cx="7452360" cy="51206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52928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Охват темы (LSI)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2852928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0,88 (79 из 90 слов)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0" y="2852928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0,391…0,700 (≈ 31…56)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0840" y="2852928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выше края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3364992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Слов основного текста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8960" y="3364992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2247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46320" y="3364992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408…1480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0840" y="3364992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верхняя четверть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877056"/>
            <a:ext cx="7452360" cy="51206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3877056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Размер HTML, КБ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08960" y="3877056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185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46320" y="3877056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141…504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3877056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 норме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4389120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DOM-узлов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08960" y="4389120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1637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46320" y="4389120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899…2419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20840" y="4389120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 норме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901184"/>
            <a:ext cx="7452360" cy="51206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4901184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Ответ сервера, мс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08960" y="4901184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636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46320" y="4901184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436…899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20840" y="4901184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 норме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5413248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Полный ключ в title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08960" y="5413248"/>
            <a:ext cx="155448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нет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46320" y="5413248"/>
            <a:ext cx="1691639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есть у 43% топа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20840" y="5413248"/>
            <a:ext cx="11887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не различает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467344" y="1618488"/>
            <a:ext cx="3246120" cy="21031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412480" y="1554480"/>
            <a:ext cx="3246120" cy="210312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595360" y="164592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E4A38E"/>
                </a:solidFill>
                <a:latin typeface="Onest"/>
              </a:rPr>
              <a:t>СОСЕДИ В ТОП-20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95360" y="1965960"/>
            <a:ext cx="29260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200" b="1">
                <a:solidFill>
                  <a:srgbClr val="E7EBE6"/>
                </a:solidFill>
                <a:latin typeface="Onest"/>
              </a:rPr>
              <a:t>6-е место, profi.ru: </a:t>
            </a:r>
            <a:r>
              <a:rPr sz="1200" b="0">
                <a:solidFill>
                  <a:srgbClr val="E7EBE6"/>
                </a:solidFill>
                <a:latin typeface="Onest"/>
              </a:rPr>
              <a:t>0 из 11 вопросов, охват 0,03.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200" b="0">
                <a:solidFill>
                  <a:srgbClr val="E7EBE6"/>
                </a:solidFill>
                <a:latin typeface="Onest"/>
              </a:rPr>
              <a:t>Агрегатор с узнаваемым брендом стоит выше страницы, которая на вопрос о цене отвечает прямо.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467344" y="3904488"/>
            <a:ext cx="3246120" cy="22860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412480" y="3840480"/>
            <a:ext cx="3246120" cy="228600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595360" y="393192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ЧТО СМОТРЕТЬ ДАЛЬШЕ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595360" y="4251960"/>
            <a:ext cx="292608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Ссылки на страницу и на сайт</a:t>
            </a:r>
          </a:p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Бренд и брендовые запросы</a:t>
            </a:r>
          </a:p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Коммерческие свойства: цены, отзывы, гарантии</a:t>
            </a:r>
          </a:p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1">
                <a:solidFill>
                  <a:srgbClr val="244438"/>
                </a:solidFill>
                <a:latin typeface="Onest"/>
              </a:rPr>
              <a:t>Замер этого не измерял, это гипотезы.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8640" y="6080760"/>
            <a:ext cx="7680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Пример подобран вручную уже после данных: это иллюстрация, доказательством он не служит.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ИТОГ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Из девяти проверенных пунктов чек-листа во всех проверках устоял один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19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109960" cy="41148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600200"/>
            <a:ext cx="329184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Ожидание из чек-листа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60020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Что в данных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0" y="1600200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Итог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011680"/>
            <a:ext cx="11109960" cy="47548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011680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Ключ в title и H1 поднимает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011680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 топ-20 у 43 страниц из 100, ниже у 41; H1: монетка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235440" y="2093976"/>
            <a:ext cx="2194560" cy="310896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35440" y="2093976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не различает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487168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Плотность ключа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360" y="2487168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49 пар из 100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35440" y="2569464"/>
            <a:ext cx="2194560" cy="310896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35440" y="2569464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не различает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62656"/>
            <a:ext cx="11109960" cy="47548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2962656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Больше слов, как у топа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2962656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840 и 700 слов; при равном охвате перевес может быть случайным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235440" y="3044952"/>
            <a:ext cx="2194560" cy="310896"/>
          </a:xfrm>
          <a:prstGeom prst="rect">
            <a:avLst/>
          </a:prstGeom>
          <a:solidFill>
            <a:srgbClr val="C98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35440" y="3044952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неясно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3438144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Полнее ответ на вопросы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23360" y="3438144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5 вопросов из 10 против 4; при равной длине почти ноль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235440" y="3520440"/>
            <a:ext cx="2194560" cy="310896"/>
          </a:xfrm>
          <a:prstGeom prst="rect">
            <a:avLst/>
          </a:prstGeom>
          <a:solidFill>
            <a:srgbClr val="C98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35440" y="3520440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слабо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13632"/>
            <a:ext cx="11109960" cy="47548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3913632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Лёгкий HTML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23360" y="3913632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топ тяжелее, но внутри сайта разрыв 39,2 → 5,8 КБ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235440" y="3995928"/>
            <a:ext cx="2194560" cy="310896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35440" y="3995928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свойство сайта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4389120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Быстрый сервер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23360" y="4389120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606 и 601 мс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235440" y="4471416"/>
            <a:ext cx="2194560" cy="310896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35440" y="4471416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не различает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64608"/>
            <a:ext cx="11109960" cy="47548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4864608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Google наказывает ИИ-текст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23360" y="4864608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выше порога 10,5% и 10,9%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235440" y="4946904"/>
            <a:ext cx="2194560" cy="310896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35440" y="4946904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не различает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5340096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Меньше воды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23360" y="5340096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водность 23,7% и 23,5%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235440" y="5422392"/>
            <a:ext cx="2194560" cy="310896"/>
          </a:xfrm>
          <a:prstGeom prst="rect">
            <a:avLst/>
          </a:prstGeom>
          <a:solidFill>
            <a:srgbClr val="9AA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35440" y="5422392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не различает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5815584"/>
            <a:ext cx="11109960" cy="47548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48640" y="5815584"/>
            <a:ext cx="11109960" cy="475488"/>
          </a:xfrm>
          <a:prstGeom prst="rect">
            <a:avLst/>
          </a:prstGeom>
          <a:solidFill>
            <a:srgbClr val="F3D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40080" y="5815584"/>
            <a:ext cx="32918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244438"/>
                </a:solidFill>
                <a:latin typeface="Onest"/>
              </a:rPr>
              <a:t>Шире охват темы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23360" y="5815584"/>
            <a:ext cx="5120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55 пар из 100; пережил пять проверок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235440" y="5897880"/>
            <a:ext cx="2194560" cy="310896"/>
          </a:xfrm>
          <a:prstGeom prst="rect">
            <a:avLst/>
          </a:prstGeom>
          <a:solidFill>
            <a:srgbClr val="2F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35440" y="5897880"/>
            <a:ext cx="21945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держится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ИТОГ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Чего замер не знает и что сделать в понедельник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20 / 20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475488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4754880" cy="4526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73736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ЧЕГО ЗАМЕР НЕ ЗНАЕТ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4297680" cy="3931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500" b="0">
                <a:solidFill>
                  <a:srgbClr val="244438"/>
                </a:solidFill>
                <a:latin typeface="Onest"/>
              </a:rPr>
              <a:t>Ссылки на страницу и на сайт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500" b="0">
                <a:solidFill>
                  <a:srgbClr val="244438"/>
                </a:solidFill>
                <a:latin typeface="Onest"/>
              </a:rPr>
              <a:t>Бренд и поведение пользователей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500" b="0">
                <a:solidFill>
                  <a:srgbClr val="244438"/>
                </a:solidFill>
                <a:latin typeface="Onest"/>
              </a:rPr>
              <a:t>Коммерческие свойства, возраст домена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500" b="0">
                <a:solidFill>
                  <a:srgbClr val="244438"/>
                </a:solidFill>
                <a:latin typeface="Onest"/>
              </a:rPr>
              <a:t>Мобильную выдачу: только десктоп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500" b="0">
                <a:solidFill>
                  <a:srgbClr val="244438"/>
                </a:solidFill>
                <a:latin typeface="Onest"/>
              </a:rPr>
              <a:t>Один регион и одна дата снятия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500" b="1">
                <a:solidFill>
                  <a:srgbClr val="B5462D"/>
                </a:solidFill>
                <a:latin typeface="Onest"/>
              </a:rPr>
              <a:t>Причинность. </a:t>
            </a:r>
            <a:r>
              <a:rPr sz="1500" b="0">
                <a:solidFill>
                  <a:srgbClr val="244438"/>
                </a:solidFill>
                <a:latin typeface="Onest"/>
              </a:rPr>
              <a:t>Данные показывают, что идёт вместе. Эксперимента нет.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150876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В ПОНЕДЕЛЬНИК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0" y="1828800"/>
            <a:ext cx="50292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0" y="1828800"/>
            <a:ext cx="50292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800" b="1">
                <a:solidFill>
                  <a:srgbClr val="E7EBE6"/>
                </a:solidFill>
                <a:latin typeface="Onest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72200" y="1828800"/>
            <a:ext cx="544068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828800"/>
            <a:ext cx="5120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Снимите топ-50 запроса; проверьте индексируемость и что ранжируется нужная страница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0" y="2670048"/>
            <a:ext cx="50292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0" y="2670048"/>
            <a:ext cx="50292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800" b="1">
                <a:solidFill>
                  <a:srgbClr val="E7EBE6"/>
                </a:solidFill>
                <a:latin typeface="Onest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2670048"/>
            <a:ext cx="544068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2670048"/>
            <a:ext cx="5120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Посчитайте медиану этой выдачи по охвату темы и вопросам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0" y="3511296"/>
            <a:ext cx="50292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0" y="3511296"/>
            <a:ext cx="50292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800" b="1">
                <a:solidFill>
                  <a:srgbClr val="E7EBE6"/>
                </a:solidFill>
                <a:latin typeface="Onest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2200" y="3511296"/>
            <a:ext cx="544068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3511296"/>
            <a:ext cx="5120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Ниже по обоим — допишите темы и ответы; по одному — закройте разрыв; выше по обоим — ссылки, бренд, коммерция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0" y="4352544"/>
            <a:ext cx="50292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0" y="4352544"/>
            <a:ext cx="50292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800" b="1">
                <a:solidFill>
                  <a:srgbClr val="E7EBE6"/>
                </a:solidFill>
                <a:latin typeface="Onest"/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72200" y="4352544"/>
            <a:ext cx="544068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352544"/>
            <a:ext cx="5120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Найдите вопрос, на который не ответил никто из соседей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0" y="5193792"/>
            <a:ext cx="502920" cy="71323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0" y="5193792"/>
            <a:ext cx="50292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800" b="1">
                <a:solidFill>
                  <a:srgbClr val="E7EBE6"/>
                </a:solidFill>
                <a:latin typeface="Onest"/>
              </a:rPr>
              <a:t>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72200" y="5193792"/>
            <a:ext cx="5440680" cy="713232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55080" y="5193792"/>
            <a:ext cx="5120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Правьте страницы слабее медианы и замеряйте сдвиг: эксперимента в данных нет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C38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731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1">
                <a:solidFill>
                  <a:srgbClr val="E4A38E"/>
                </a:solidFill>
                <a:latin typeface="Onest"/>
              </a:rPr>
              <a:t>МАТЕРИАЛЫ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88720"/>
            <a:ext cx="68580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600" b="1">
                <a:solidFill>
                  <a:srgbClr val="E7EBE6"/>
                </a:solidFill>
                <a:latin typeface="Onest"/>
              </a:rPr>
              <a:t>Спасибо.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600" b="1">
                <a:solidFill>
                  <a:srgbClr val="E7EBE6"/>
                </a:solidFill>
                <a:latin typeface="Onest"/>
              </a:rPr>
              <a:t>Вопросы?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10896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Статья с полными данными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364991"/>
            <a:ext cx="6675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E7EBE6"/>
                </a:solidFill>
                <a:latin typeface="Onest"/>
              </a:rPr>
              <a:t>sk-seo.ru/blog/chto-otlichaet-top-20-google.html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4048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Препринт, данные по 7370 URL и код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96512"/>
            <a:ext cx="6675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E7EBE6"/>
                </a:solidFill>
                <a:latin typeface="Onest"/>
              </a:rPr>
              <a:t>Zenodo · DOI 10.5281/zenodo.22796116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57200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SEO-анализ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828032"/>
            <a:ext cx="6675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E7EBE6"/>
                </a:solidFill>
                <a:latin typeface="Onest"/>
              </a:rPr>
              <a:t>sk-seo.ru/tools/seo-analiz-teksta.html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30352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C2D1BE"/>
                </a:solidFill>
                <a:latin typeface="Onest"/>
              </a:rPr>
              <a:t>Детектор ИИ-текста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59552"/>
            <a:ext cx="6675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E7EBE6"/>
                </a:solidFill>
                <a:latin typeface="Onest"/>
              </a:rPr>
              <a:t>sk-seo.ru/tools/detektor-ii-teksta.html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778240" y="1417320"/>
            <a:ext cx="3017520" cy="3017520"/>
          </a:xfrm>
          <a:prstGeom prst="rect">
            <a:avLst/>
          </a:prstGeom>
          <a:solidFill>
            <a:srgbClr val="E7E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0" y="1508760"/>
            <a:ext cx="2834640" cy="2834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778240" y="461772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0">
                <a:solidFill>
                  <a:srgbClr val="C2D1BE"/>
                </a:solidFill>
                <a:latin typeface="Onest"/>
              </a:rPr>
              <a:t>Статья и все таблицы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576072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E7EBE6"/>
                </a:solidFill>
                <a:latin typeface="Onest"/>
              </a:rPr>
              <a:t>Станислав Кириченко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44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37744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5400" b="1">
                <a:solidFill>
                  <a:srgbClr val="E7EBE6"/>
                </a:solidFill>
                <a:latin typeface="Onest"/>
              </a:rPr>
              <a:t>Приложение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56616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800" b="0">
                <a:solidFill>
                  <a:srgbClr val="C2D1BE"/>
                </a:solidFill>
                <a:latin typeface="Onest"/>
              </a:rPr>
              <a:t>Слайды для вопросов из зала: Google и Яндекс, ИИ-текст и вода, полная таблица медиан, внутри сайта, сверка с чужими данными, методика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Google и Яндекс: что отделяет верх выдачи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6949440" cy="384048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600200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Onest"/>
              </a:rPr>
              <a:t>Признак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19" y="1600200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Onest"/>
              </a:rPr>
              <a:t>Google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19" y="1600200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Onest"/>
              </a:rPr>
              <a:t>Яндекс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984248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Полнота интента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19" y="1984248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56,3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19" y="1984248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48,3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368296"/>
            <a:ext cx="6949440" cy="384048"/>
          </a:xfrm>
          <a:prstGeom prst="rect">
            <a:avLst/>
          </a:prstGeom>
          <a:solidFill>
            <a:srgbClr val="F3D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368296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Покрытие LSI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19" y="2368296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57,6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19" y="2368296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55,3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2752344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Слов основного текста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19" y="2752344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56,2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19" y="2752344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51,5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136391"/>
            <a:ext cx="6949440" cy="38404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136391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Подзаголовков H2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19" y="3136391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56,7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19" y="3136391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53,4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3520439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Полный ключ в title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46319" y="3520439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51,9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19" y="3520439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54,4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904487"/>
            <a:ext cx="6949440" cy="38404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3904487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Полный ключ в description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6319" y="3904487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51,2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19" y="3904487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54,2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4288536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Размер HTML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46319" y="4288536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59,5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7919" y="4288536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62,9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672583"/>
            <a:ext cx="6949440" cy="38404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4672583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DOM-узлов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46319" y="4672583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58,7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17919" y="4672583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59,9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5056631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Картинок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46319" y="5056631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58,6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19" y="5056631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55,2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440679"/>
            <a:ext cx="6949440" cy="384048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" y="5440679"/>
            <a:ext cx="402335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Время ответа сервера (ниже 50 — наверху быстрее)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46319" y="5440679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47,1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17919" y="5440679"/>
            <a:ext cx="1188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244438"/>
                </a:solidFill>
                <a:latin typeface="Onest"/>
              </a:rPr>
              <a:t>42,4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918704" y="1664208"/>
            <a:ext cx="3794760" cy="1828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863840" y="1600200"/>
            <a:ext cx="3794760" cy="182880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46720" y="169164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ОБЩАЯ ЧАСТЬ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46720" y="2011680"/>
            <a:ext cx="34747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Охват темы отделяет верх в обоих. По всем парам внутри запроса у каждого поисковика 53,8 из 100.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918704" y="3675888"/>
            <a:ext cx="3794760" cy="25146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863840" y="3611880"/>
            <a:ext cx="3794760" cy="251460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046720" y="3703320"/>
            <a:ext cx="347472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E4A38E"/>
                </a:solidFill>
                <a:latin typeface="Onest"/>
              </a:rPr>
              <a:t>Разное: </a:t>
            </a:r>
            <a:r>
              <a:rPr sz="1250" b="0">
                <a:solidFill>
                  <a:srgbClr val="E7EBE6"/>
                </a:solidFill>
                <a:latin typeface="Onest"/>
              </a:rPr>
              <a:t>в Яндексе ещё работает ключ в title и description, в Google — полнота ответа и объём текста.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>
                <a:solidFill>
                  <a:srgbClr val="E7EBE6"/>
                </a:solidFill>
                <a:latin typeface="Onest"/>
              </a:rPr>
              <a:t>Топ-10 двух систем по одному запросу делят в среднем 1,86 адреса.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8640" y="5852160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Верх — позиции 1–10, низ — 31–49. Из 100 пар: у скольких верхняя страница выше по признаку. Google — 14.09.2026, Яндекс — 09.09.2026.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Детектор ИИ-текста и «вода»: топ от соседей не отличается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3566160" cy="14630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3566160" cy="14630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728216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>
                <a:solidFill>
                  <a:srgbClr val="B5462D"/>
                </a:solidFill>
                <a:latin typeface="Onest"/>
              </a:rPr>
              <a:t>10,5% и 10,9%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139696"/>
            <a:ext cx="32004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страниц выше порога 2,0 у топ-20 и у позиций 21–50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2544" y="1664208"/>
            <a:ext cx="3566160" cy="14630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97680" y="1600200"/>
            <a:ext cx="3566160" cy="14630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1728216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>
                <a:solidFill>
                  <a:srgbClr val="B5462D"/>
                </a:solidFill>
                <a:latin typeface="Onest"/>
              </a:rPr>
              <a:t>49,7 из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139696"/>
            <a:ext cx="32004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в паре одного запроса сигнал выше у верхней страницы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1584" y="1664208"/>
            <a:ext cx="3611880" cy="14630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600200"/>
            <a:ext cx="3611880" cy="14630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1728216"/>
            <a:ext cx="32461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>
                <a:solidFill>
                  <a:srgbClr val="B5462D"/>
                </a:solidFill>
                <a:latin typeface="Onest"/>
              </a:rPr>
              <a:t>134 и 136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139696"/>
            <a:ext cx="32461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сайтов, где верхняя страница «машиннее» и «человечнее» нижней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37560"/>
            <a:ext cx="7680960" cy="45720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375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Метрика SEO-анализа текста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59" y="33375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Топ-20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33375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Onest"/>
              </a:rPr>
              <a:t>21–50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37947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Водность,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4959" y="37947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23,7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0" y="37947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23,5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251960"/>
            <a:ext cx="7680960" cy="45720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2519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Академическая тошнота, 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4959" y="42519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2,4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42519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2,5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47091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Средняя длина предложения, слов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4959" y="47091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12,4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0" y="47091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12,6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166360"/>
            <a:ext cx="7680960" cy="45720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51663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Индекс Флеша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94959" y="51663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4,4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0" y="51663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3,7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6235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Без «нужно исправить» по шести метрикам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94959" y="56235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81,8%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0" y="562356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83,1%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650224" y="3401568"/>
            <a:ext cx="3063240" cy="27432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595360" y="3337560"/>
            <a:ext cx="3063240" cy="274320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778240" y="3429000"/>
            <a:ext cx="2743200" cy="2560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>
                <a:solidFill>
                  <a:srgbClr val="E7EBE6"/>
                </a:solidFill>
                <a:latin typeface="Onest"/>
              </a:rPr>
              <a:t>Детектор верх выдачи от низа не различает. Вода, тошнота и читабельность позиций тоже не объясняют: при равной длине текста различия сходятся к 48–52 из 100.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Медианы всех страниц выдачи: Google, позиции 1–50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554480"/>
            <a:ext cx="7863840" cy="306324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554480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nest"/>
              </a:rPr>
              <a:t>Признак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19" y="1554480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nest"/>
              </a:rPr>
              <a:t>Медиана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59" y="1554480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nest"/>
              </a:rPr>
              <a:t>Типичный разброс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860804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Слов основного текста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19" y="1860804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766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59" y="1860804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363…1398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67128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67128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Покрытие LSI (доля списка)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19" y="2167128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0,525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59" y="2167128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0,369…0,676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2473452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Слов из списка выдачи (список ≈ 80)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19" y="2473452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≈ 42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59" y="2473452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≈ 30…54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779776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2779776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Подзаголовков H2 / H3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19" y="2779776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5 /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59" y="2779776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2…9 / 0…8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3086100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Списков в основном тексте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46319" y="3086100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59" y="3086100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0…25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392424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3392424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Длина title / description, знаков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6319" y="3392424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70 / 164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9359" y="3392424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55…89 / 131…207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3698748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Плотность ключа, 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46319" y="3698748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5,3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9359" y="3698748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3,5…7,5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005072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4005072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Раскрыто полностью, составляющих из 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46319" y="4005072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09359" y="4005072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3…6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4311396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Размер HTML, КБ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46319" y="4311396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224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59" y="4311396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120…461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617720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" y="4617720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DOM-узлов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46319" y="4617720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1322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09359" y="4617720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803…2258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4924044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Картинок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46319" y="4924044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32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09359" y="4924044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15…70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230368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" y="5230368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Ссылок на странице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46319" y="5230368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158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09359" y="5230368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88…288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0080" y="5536692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Файлов JavaScript / CSS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46319" y="5536692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12 / 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09359" y="5536692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6…21 / 2…12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48640" y="5843016"/>
            <a:ext cx="7863840" cy="306324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0080" y="5843016"/>
            <a:ext cx="402335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Время ответа сервера, мс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46319" y="5843016"/>
            <a:ext cx="1280160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603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09359" y="5843016"/>
            <a:ext cx="2011679" cy="3063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244438"/>
                </a:solidFill>
                <a:latin typeface="Onest"/>
              </a:rPr>
              <a:t>442…897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503920" y="1554480"/>
            <a:ext cx="3154680" cy="324612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595360" y="1554480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Есть на странице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44200" y="1554480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Google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595360" y="1879091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Полный ключ в title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744200" y="1879091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41,8%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503920" y="2203703"/>
            <a:ext cx="3154680" cy="324612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595360" y="2203703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Полный ключ в H1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744200" y="2203703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22,2%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595360" y="2528315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Полный ключ в description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744200" y="2528315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34,2%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503920" y="2852927"/>
            <a:ext cx="3154680" cy="324612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595360" y="2852927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Блок FAQ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744200" y="2852927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23,5%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595360" y="3177539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Цены в основном тексте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744200" y="3177539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40,3%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503920" y="3502151"/>
            <a:ext cx="3154680" cy="324612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595360" y="3502151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Разметка Schema.org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744200" y="3502151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59,3%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595360" y="3826763"/>
            <a:ext cx="1965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Индексируемая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744200" y="3826763"/>
            <a:ext cx="8229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99,4%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503920" y="4343400"/>
            <a:ext cx="315468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>
                <a:solidFill>
                  <a:srgbClr val="50675A"/>
                </a:solidFill>
                <a:latin typeface="Onest"/>
              </a:rPr>
              <a:t>Строки в сравнении с Яндексом: в Яндексе типичный HTML 293 КБ, слов 815, охват 0,556. Полная таблица — в статье, раздел «Типичная страница топ-50».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Внутри одного сайта: что остаётся от разницы между сайтами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1064240" cy="54864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Признак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3280" y="164592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Между группами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2079" y="164592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Внутри сайта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0" y="164592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Осталось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1645920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Верх больше / меньше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164592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19456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Размер HTML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3280" y="219456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+39,2 КБ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2079" y="219456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+5,8 КБ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0" y="219456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194560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285 / 219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219456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0,004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743200"/>
            <a:ext cx="11064240" cy="54864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274320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DOM-узлов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274320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+237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12079" y="274320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+29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9440" y="274320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2743200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288 / 215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274320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0,001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329184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Слов на странице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83280" y="329184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+263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2079" y="329184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+47,5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329184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18%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3291840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280 / 224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329184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0,014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3840480"/>
            <a:ext cx="11064240" cy="54864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384048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Картинок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83280" y="384048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2079" y="384048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9440" y="384048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29600" y="3840480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245 / 189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15600" y="384048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0,008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438912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Время ответа сервера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83280" y="438912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+5 мс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12079" y="438912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 мс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49440" y="438912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0" y="4389120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252 / 252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15600" y="438912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1,0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937759"/>
            <a:ext cx="11064240" cy="548640"/>
          </a:xfrm>
          <a:prstGeom prst="rect">
            <a:avLst/>
          </a:prstGeom>
          <a:solidFill>
            <a:srgbClr val="F3D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" y="4937759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Охват темы (LSI)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83280" y="4937759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+0,050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12079" y="4937759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+0,026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949440" y="4937759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52%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29600" y="4937759"/>
            <a:ext cx="21031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295 / 223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515600" y="4937759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0,002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8640" y="5669280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Техничка — по 505 сайтам со страницами в обеих группах, охват темы — по 529. Каждый сайт даёт один голос: разница его типичной верхней и нижней страницы.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Сходится ли это с Google, Backlinko и Ашмановым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109960" cy="41148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600200"/>
            <a:ext cx="2011679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Признак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160020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Чужие данные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0" y="1600200"/>
            <a:ext cx="416052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Onest"/>
              </a:rPr>
              <a:t>Этот замер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011680"/>
            <a:ext cx="2011679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244438"/>
                </a:solidFill>
                <a:latin typeface="Onest"/>
              </a:rPr>
              <a:t>Полнота раскрытия 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2011680"/>
            <a:ext cx="4389120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Backlinko: полный контент обходит неполный. Ашманов: учитываются «другие слова по теме»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6640" y="2011680"/>
            <a:ext cx="4160520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LSI 53,8, держится во всех проверках. Полнота интента 52,3, при равной длине не держится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926080"/>
            <a:ext cx="11109960" cy="77724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926080"/>
            <a:ext cx="2011679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244438"/>
                </a:solidFill>
                <a:latin typeface="Onest"/>
              </a:rPr>
              <a:t>Ключ в title и H1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2926080"/>
            <a:ext cx="43891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Backlinko: связи почти нет. Ашманов: для title в Google корреляция «если и была, то очень слабая»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6640" y="2926080"/>
            <a:ext cx="41605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50,6 и 50,0 из 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703320"/>
            <a:ext cx="2011679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244438"/>
                </a:solidFill>
                <a:latin typeface="Onest"/>
              </a:rPr>
              <a:t>Длина текста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3703320"/>
            <a:ext cx="4389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Google: сама по себе не важна. Backlinko: связи нет. Ашманов: «сильный параметр»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0" y="3703320"/>
            <a:ext cx="41605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53,4; при равном охвате темы может быть случайной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526280"/>
            <a:ext cx="11109960" cy="64008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26280"/>
            <a:ext cx="2011679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244438"/>
                </a:solidFill>
                <a:latin typeface="Onest"/>
              </a:rPr>
              <a:t>Размер HTML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34640" y="4526280"/>
            <a:ext cx="4389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Backlinko: связи нет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4526280"/>
            <a:ext cx="41605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54,5 между сайтами; внутри сайта остаётся 15%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166360"/>
            <a:ext cx="2011679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244438"/>
                </a:solidFill>
                <a:latin typeface="Onest"/>
              </a:rPr>
              <a:t>Скорость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40" y="5166360"/>
            <a:ext cx="4389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Backlinko: связи со скоростью домена нет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6640" y="5166360"/>
            <a:ext cx="41605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244438"/>
                </a:solidFill>
                <a:latin typeface="Onest"/>
              </a:rPr>
              <a:t>Время ответа сервера 49,4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0">
                <a:solidFill>
                  <a:srgbClr val="50675A"/>
                </a:solidFill>
                <a:latin typeface="Onest"/>
              </a:rPr>
              <a:t>Расходимся дважды: объём текста у Ашманова и размер HTML у Backlinko. Backlinko (11,8 млн результатов Google) сверено с первоисточником; Ашманов — по цитатам из статьи.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Методика и оговорки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64208"/>
            <a:ext cx="548640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5486400" cy="452628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73736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КАК СЧИТАЛОСЬ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5029200" cy="3931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Выдача: XMLRiver, Google, Москва, google.ru, десктоп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Аудит страниц: Site Audit Pro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Основной текст: trafilatura, леммы: pymorphy3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Интент: карты из Вордстата, подсказок и блоков Google, зафиксированы хешем до оценки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Оценщик: языковая модель вслепую; два прогона совпали в 88 случаях из 100 (1877 решений)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244438"/>
                </a:solidFill>
                <a:latin typeface="Onest"/>
              </a:rPr>
              <a:t>Шесть гипотез записаны до данных; разведка помечена в тексте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8503" y="1664208"/>
            <a:ext cx="5394960" cy="45262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600200"/>
            <a:ext cx="5394960" cy="452628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173736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E4A38E"/>
                </a:solidFill>
                <a:latin typeface="Onest"/>
              </a:rPr>
              <a:t>ОГРАНИЧЕНИЯ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103120"/>
            <a:ext cx="4937760" cy="3931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E7EBE6"/>
                </a:solidFill>
                <a:latin typeface="Onest"/>
              </a:rPr>
              <a:t>Один регион, одна дата, десктоп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E7EBE6"/>
                </a:solidFill>
                <a:latin typeface="Onest"/>
              </a:rPr>
              <a:t>Корреляция без причинности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E7EBE6"/>
                </a:solidFill>
                <a:latin typeface="Onest"/>
              </a:rPr>
              <a:t>Оценщик — модель, человеческой разметкой не калибровался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E7EBE6"/>
                </a:solidFill>
                <a:latin typeface="Onest"/>
              </a:rPr>
              <a:t>Текст длиннее 2500 слов оценщик видел обрезанным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E7EBE6"/>
                </a:solidFill>
                <a:latin typeface="Onest"/>
              </a:rPr>
              <a:t>На запрос проверено восемь документов Google, не вся выдача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400" b="0">
                <a:solidFill>
                  <a:srgbClr val="E7EBE6"/>
                </a:solidFill>
                <a:latin typeface="Onest"/>
              </a:rPr>
              <a:t>Снимок Яндекса сделан на пять дней раньше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Где охват темы сильнее разделяет группы: спорт против юруслуг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3" y="1618488"/>
            <a:ext cx="7040880" cy="46634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554480"/>
            <a:ext cx="7040880" cy="46634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16_nich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91640"/>
            <a:ext cx="6766560" cy="39857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5852160"/>
            <a:ext cx="6675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50675A"/>
                </a:solidFill>
                <a:latin typeface="Onest"/>
              </a:rPr>
              <a:t>В скольких парах из 100 страница топ-20 охватывает тему шире, чем страница 21–50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18704" y="1618488"/>
            <a:ext cx="3794760" cy="214884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0" y="1554480"/>
            <a:ext cx="3794760" cy="214884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16459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B5462D"/>
                </a:solidFill>
                <a:latin typeface="Onest"/>
              </a:rPr>
              <a:t>ОХВАТ ТЕМЫ РАЗДЕЛЯЕТ СИЛЬНЕЕ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1965960"/>
            <a:ext cx="3474720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0">
                <a:solidFill>
                  <a:srgbClr val="244438"/>
                </a:solidFill>
                <a:latin typeface="Onest"/>
              </a:rPr>
              <a:t>Спорт, бытовая техника, медицина, автосервис: наверху статьи и страницы услуг. Недостающие темы закрывать есть смысл.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18704" y="3950208"/>
            <a:ext cx="3794760" cy="233172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863840" y="3886200"/>
            <a:ext cx="3794760" cy="233172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0" y="3977639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1">
                <a:solidFill>
                  <a:srgbClr val="E4A38E"/>
                </a:solidFill>
                <a:latin typeface="Onest"/>
              </a:rPr>
              <a:t>ТЕКСТОМ НЕ ОБОГНАТЬ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4297680"/>
            <a:ext cx="3474720" cy="1874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200" b="1">
                <a:solidFill>
                  <a:srgbClr val="E7EBE6"/>
                </a:solidFill>
                <a:latin typeface="Onest"/>
              </a:rPr>
              <a:t>Стройматериалы и туризм: </a:t>
            </a:r>
            <a:r>
              <a:rPr sz="1200" b="0">
                <a:solidFill>
                  <a:srgbClr val="E7EBE6"/>
                </a:solidFill>
                <a:latin typeface="Onest"/>
              </a:rPr>
              <a:t>каталоги и агрегаторы занимают 65% и 49% проверенного топа (в медицине 5%). Считайте ассортимент, цену, фильтры, силу сайта.</a:t>
            </a:r>
          </a:p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200" b="0">
                <a:solidFill>
                  <a:srgbClr val="E7EBE6"/>
                </a:solidFill>
                <a:latin typeface="Onest"/>
              </a:rPr>
              <a:t>Юруслуги: охват верх не отличает совсем.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7EB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100" b="1">
                <a:solidFill>
                  <a:srgbClr val="B5462D"/>
                </a:solidFill>
                <a:latin typeface="Onest"/>
              </a:rPr>
              <a:t>ПРИЛОЖЕНИЕ A8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44438"/>
                </a:solidFill>
                <a:latin typeface="Onest"/>
              </a:rPr>
              <a:t>Разведка: триплеты «субъект — связь — объект» топ-20 от позиций 21–50 не отличают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sk-seo.ru · Медиана выдачи вместо чек-листа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418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900" b="0">
                <a:solidFill>
                  <a:srgbClr val="50675A"/>
                </a:solidFill>
                <a:latin typeface="Onest"/>
              </a:rPr>
              <a:t>Приложение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8686800" cy="548640"/>
          </a:xfrm>
          <a:prstGeom prst="rect">
            <a:avLst/>
          </a:prstGeom>
          <a:solidFill>
            <a:srgbClr val="244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493775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Показатель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19" y="164592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Топ-20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7999" y="164592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21–50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164592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Onest"/>
              </a:rPr>
              <a:t>Из 100 пар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194560"/>
            <a:ext cx="493775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Триплетов на 1000 слов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0719" y="219456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18,7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7999" y="219456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19,1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219456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49,6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743200"/>
            <a:ext cx="8686800" cy="54864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43200"/>
            <a:ext cx="493775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Триплетов с прямым дополнением на 1000 слов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719" y="274320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7,0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7999" y="274320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7,2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79" y="274320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49,5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3291840"/>
            <a:ext cx="493775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Разных сущностей (субъекты и объекты) на 1000 слов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0719" y="329184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25,9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7999" y="329184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26,3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329184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49,5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840480"/>
            <a:ext cx="8686800" cy="548640"/>
          </a:xfrm>
          <a:prstGeom prst="rect">
            <a:avLst/>
          </a:prstGeom>
          <a:solidFill>
            <a:srgbClr val="E1E7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3840480"/>
            <a:ext cx="493775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Доля триплетов «мы …» (сайт о себе)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60719" y="384048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3%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7999" y="384048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79" y="384048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49,7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4389120"/>
            <a:ext cx="493775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Разных связей (глаголов) на страницу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60719" y="438912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7999" y="4389120"/>
            <a:ext cx="914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11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79" y="4389120"/>
            <a:ext cx="1188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244438"/>
                </a:solidFill>
                <a:latin typeface="Onest"/>
              </a:rPr>
              <a:t>52,6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029200"/>
            <a:ext cx="8686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200" b="0">
                <a:solidFill>
                  <a:srgbClr val="50675A"/>
                </a:solidFill>
                <a:latin typeface="Onest"/>
              </a:rPr>
              <a:t>Медианы по страницам. «Из 100 пар» — та же мерка, что в статье: 50 — монетка. Интервалы у первых пяти строк включают 50. Строка про глаголы выше у топа, но это длина текста, а не густота фактов.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564624" y="1709928"/>
            <a:ext cx="2148840" cy="13716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09760" y="1645920"/>
            <a:ext cx="2148840" cy="1371600"/>
          </a:xfrm>
          <a:prstGeom prst="rect">
            <a:avLst/>
          </a:prstGeom>
          <a:solidFill>
            <a:srgbClr val="F0F2E9"/>
          </a:solidFill>
          <a:ln w="9525">
            <a:solidFill>
              <a:srgbClr val="B8C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92640" y="1773936"/>
            <a:ext cx="17830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>
                <a:solidFill>
                  <a:srgbClr val="B5462D"/>
                </a:solidFill>
                <a:latin typeface="Onest"/>
              </a:rPr>
              <a:t>114 677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92640" y="2185416"/>
            <a:ext cx="17830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50" b="0">
                <a:solidFill>
                  <a:srgbClr val="50675A"/>
                </a:solidFill>
                <a:latin typeface="Onest"/>
              </a:rPr>
              <a:t>триплетов на 5964 страницах, 3773 сайта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564624" y="3264408"/>
            <a:ext cx="2148840" cy="292608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509760" y="3200400"/>
            <a:ext cx="2148840" cy="2926080"/>
          </a:xfrm>
          <a:prstGeom prst="rect">
            <a:avLst/>
          </a:prstGeom>
          <a:solidFill>
            <a:srgbClr val="244438"/>
          </a:solidFill>
          <a:ln w="9525">
            <a:solidFill>
              <a:srgbClr val="244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646920" y="3291840"/>
            <a:ext cx="192024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4A38E"/>
                </a:solidFill>
                <a:latin typeface="Onest"/>
              </a:rPr>
              <a:t>Из 51 частой связи </a:t>
            </a:r>
            <a:r>
              <a:rPr sz="1200" b="0">
                <a:solidFill>
                  <a:srgbClr val="E7EBE6"/>
                </a:solidFill>
                <a:latin typeface="Onest"/>
              </a:rPr>
              <a:t>(предлагать, зависеть, иметь, работать…) ни одна не отличает топ после поправки на множественные проверки.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3503" y="5687568"/>
            <a:ext cx="8732520" cy="685800"/>
          </a:xfrm>
          <a:prstGeom prst="rect">
            <a:avLst/>
          </a:prstGeom>
          <a:solidFill>
            <a:srgbClr val="CDD6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48640" y="5623560"/>
            <a:ext cx="8732520" cy="685800"/>
          </a:xfrm>
          <a:prstGeom prst="rect">
            <a:avLst/>
          </a:prstGeom>
          <a:solidFill>
            <a:srgbClr val="F3DCD3"/>
          </a:solidFill>
          <a:ln w="9525">
            <a:solidFill>
              <a:srgbClr val="F3DC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1520" y="5623560"/>
            <a:ext cx="841248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244438"/>
                </a:solidFill>
                <a:latin typeface="Onest"/>
              </a:rPr>
              <a:t>Метод — быстрая эвристика, а не языковая модель: строго верны 56% триплетов, у прямых дополнений 71% (90% с допуском). Гипотеза придумана после данных.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